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4C8"/>
    <a:srgbClr val="27467D"/>
    <a:srgbClr val="00A1DA"/>
    <a:srgbClr val="2AA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C4AEB-C94C-4796-95DB-7CADD225DF1E}" v="4" dt="2025-09-10T17:48:52.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320" y="-5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ange" userId="022cf0dc440d05ca" providerId="LiveId" clId="{09341504-38EB-4317-822B-B9710E722EF2}"/>
    <pc:docChg chg="modSld">
      <pc:chgData name="Michelle Lange" userId="022cf0dc440d05ca" providerId="LiveId" clId="{09341504-38EB-4317-822B-B9710E722EF2}" dt="2025-09-10T17:49:27.827" v="272" actId="11"/>
      <pc:docMkLst>
        <pc:docMk/>
      </pc:docMkLst>
      <pc:sldChg chg="modSp mod">
        <pc:chgData name="Michelle Lange" userId="022cf0dc440d05ca" providerId="LiveId" clId="{09341504-38EB-4317-822B-B9710E722EF2}" dt="2025-09-10T17:49:27.827" v="272" actId="11"/>
        <pc:sldMkLst>
          <pc:docMk/>
          <pc:sldMk cId="2149636476" sldId="256"/>
        </pc:sldMkLst>
        <pc:spChg chg="mod">
          <ac:chgData name="Michelle Lange" userId="022cf0dc440d05ca" providerId="LiveId" clId="{09341504-38EB-4317-822B-B9710E722EF2}" dt="2025-09-10T17:48:09.509" v="244" actId="20577"/>
          <ac:spMkLst>
            <pc:docMk/>
            <pc:sldMk cId="2149636476" sldId="256"/>
            <ac:spMk id="5" creationId="{00000000-0000-0000-0000-000000000000}"/>
          </ac:spMkLst>
        </pc:spChg>
        <pc:spChg chg="mod">
          <ac:chgData name="Michelle Lange" userId="022cf0dc440d05ca" providerId="LiveId" clId="{09341504-38EB-4317-822B-B9710E722EF2}" dt="2025-09-10T17:48:05.971" v="242" actId="20577"/>
          <ac:spMkLst>
            <pc:docMk/>
            <pc:sldMk cId="2149636476" sldId="256"/>
            <ac:spMk id="7" creationId="{00000000-0000-0000-0000-000000000000}"/>
          </ac:spMkLst>
        </pc:spChg>
        <pc:spChg chg="mod">
          <ac:chgData name="Michelle Lange" userId="022cf0dc440d05ca" providerId="LiveId" clId="{09341504-38EB-4317-822B-B9710E722EF2}" dt="2025-09-10T17:48:49.683" v="260" actId="21"/>
          <ac:spMkLst>
            <pc:docMk/>
            <pc:sldMk cId="2149636476" sldId="256"/>
            <ac:spMk id="9" creationId="{00000000-0000-0000-0000-000000000000}"/>
          </ac:spMkLst>
        </pc:spChg>
        <pc:spChg chg="mod">
          <ac:chgData name="Michelle Lange" userId="022cf0dc440d05ca" providerId="LiveId" clId="{09341504-38EB-4317-822B-B9710E722EF2}" dt="2025-09-10T17:49:27.827" v="272" actId="11"/>
          <ac:spMkLst>
            <pc:docMk/>
            <pc:sldMk cId="2149636476" sldId="256"/>
            <ac:spMk id="21" creationId="{00000000-0000-0000-0000-000000000000}"/>
          </ac:spMkLst>
        </pc:spChg>
      </pc:sldChg>
      <pc:sldChg chg="modSp mod">
        <pc:chgData name="Michelle Lange" userId="022cf0dc440d05ca" providerId="LiveId" clId="{09341504-38EB-4317-822B-B9710E722EF2}" dt="2025-09-10T17:47:43.062" v="219" actId="108"/>
        <pc:sldMkLst>
          <pc:docMk/>
          <pc:sldMk cId="511401206" sldId="257"/>
        </pc:sldMkLst>
        <pc:spChg chg="mod">
          <ac:chgData name="Michelle Lange" userId="022cf0dc440d05ca" providerId="LiveId" clId="{09341504-38EB-4317-822B-B9710E722EF2}" dt="2025-09-10T17:44:37.410" v="0" actId="20577"/>
          <ac:spMkLst>
            <pc:docMk/>
            <pc:sldMk cId="511401206" sldId="257"/>
            <ac:spMk id="5" creationId="{00000000-0000-0000-0000-000000000000}"/>
          </ac:spMkLst>
        </pc:spChg>
        <pc:spChg chg="mod">
          <ac:chgData name="Michelle Lange" userId="022cf0dc440d05ca" providerId="LiveId" clId="{09341504-38EB-4317-822B-B9710E722EF2}" dt="2025-09-10T17:45:00.288" v="61" actId="20577"/>
          <ac:spMkLst>
            <pc:docMk/>
            <pc:sldMk cId="511401206" sldId="257"/>
            <ac:spMk id="7" creationId="{00000000-0000-0000-0000-000000000000}"/>
          </ac:spMkLst>
        </pc:spChg>
        <pc:spChg chg="mod">
          <ac:chgData name="Michelle Lange" userId="022cf0dc440d05ca" providerId="LiveId" clId="{09341504-38EB-4317-822B-B9710E722EF2}" dt="2025-09-10T17:47:43.062" v="219" actId="108"/>
          <ac:spMkLst>
            <pc:docMk/>
            <pc:sldMk cId="511401206" sldId="257"/>
            <ac:spMk id="9" creationId="{00000000-0000-0000-0000-000000000000}"/>
          </ac:spMkLst>
        </pc:spChg>
        <pc:spChg chg="mod">
          <ac:chgData name="Michelle Lange" userId="022cf0dc440d05ca" providerId="LiveId" clId="{09341504-38EB-4317-822B-B9710E722EF2}" dt="2025-09-10T17:45:25.076" v="71" actId="20577"/>
          <ac:spMkLst>
            <pc:docMk/>
            <pc:sldMk cId="511401206" sldId="257"/>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A465721B-A07F-4DFE-B037-9E4036BC69F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103536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5721B-A07F-4DFE-B037-9E4036BC69F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63723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5721B-A07F-4DFE-B037-9E4036BC69F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243464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5721B-A07F-4DFE-B037-9E4036BC69F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19445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5721B-A07F-4DFE-B037-9E4036BC69F0}"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202457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65721B-A07F-4DFE-B037-9E4036BC69F0}"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271075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65721B-A07F-4DFE-B037-9E4036BC69F0}"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46154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65721B-A07F-4DFE-B037-9E4036BC69F0}"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8900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5721B-A07F-4DFE-B037-9E4036BC69F0}"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136020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A465721B-A07F-4DFE-B037-9E4036BC69F0}"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29124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A465721B-A07F-4DFE-B037-9E4036BC69F0}"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E744D-90BA-48DF-8A1D-022887B5DEB0}" type="slidenum">
              <a:rPr lang="en-US" smtClean="0"/>
              <a:t>‹#›</a:t>
            </a:fld>
            <a:endParaRPr lang="en-US"/>
          </a:p>
        </p:txBody>
      </p:sp>
    </p:spTree>
    <p:extLst>
      <p:ext uri="{BB962C8B-B14F-4D97-AF65-F5344CB8AC3E}">
        <p14:creationId xmlns:p14="http://schemas.microsoft.com/office/powerpoint/2010/main" val="20624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A465721B-A07F-4DFE-B037-9E4036BC69F0}" type="datetimeFigureOut">
              <a:rPr lang="en-US" smtClean="0"/>
              <a:t>9/10/2025</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CB6E744D-90BA-48DF-8A1D-022887B5DEB0}" type="slidenum">
              <a:rPr lang="en-US" smtClean="0"/>
              <a:t>‹#›</a:t>
            </a:fld>
            <a:endParaRPr lang="en-US"/>
          </a:p>
        </p:txBody>
      </p:sp>
    </p:spTree>
    <p:extLst>
      <p:ext uri="{BB962C8B-B14F-4D97-AF65-F5344CB8AC3E}">
        <p14:creationId xmlns:p14="http://schemas.microsoft.com/office/powerpoint/2010/main" val="408649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6806" y="1671831"/>
            <a:ext cx="8290146" cy="6004105"/>
            <a:chOff x="-6342936" y="990905"/>
            <a:chExt cx="8290146" cy="6004105"/>
          </a:xfrm>
        </p:grpSpPr>
        <p:pic>
          <p:nvPicPr>
            <p:cNvPr id="2050" name="Picture 2" descr="http://upload.wikimedia.org/wikipedia/commons/f/f7/Boeing_737-200_planform_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936" y="990905"/>
              <a:ext cx="8290146" cy="60041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31310" y="1542810"/>
              <a:ext cx="7100855" cy="49764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0" y="0"/>
            <a:ext cx="3192905" cy="794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134910" y="116791"/>
            <a:ext cx="2875083" cy="548667"/>
          </a:xfrm>
          <a:prstGeom prst="round2DiagRect">
            <a:avLst/>
          </a:prstGeom>
          <a:solidFill>
            <a:srgbClr val="274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TR-107</a:t>
            </a:r>
          </a:p>
        </p:txBody>
      </p:sp>
      <p:sp>
        <p:nvSpPr>
          <p:cNvPr id="7" name="TextBox 6"/>
          <p:cNvSpPr txBox="1"/>
          <p:nvPr/>
        </p:nvSpPr>
        <p:spPr>
          <a:xfrm>
            <a:off x="0" y="997612"/>
            <a:ext cx="7772400" cy="954107"/>
          </a:xfrm>
          <a:prstGeom prst="rect">
            <a:avLst/>
          </a:prstGeom>
          <a:noFill/>
        </p:spPr>
        <p:txBody>
          <a:bodyPr wrap="square" rtlCol="0">
            <a:spAutoFit/>
          </a:bodyPr>
          <a:lstStyle/>
          <a:p>
            <a:pPr algn="ctr"/>
            <a:r>
              <a:rPr lang="en-US" sz="2800" b="1" dirty="0">
                <a:solidFill>
                  <a:srgbClr val="2AA4B4"/>
                </a:solidFill>
              </a:rPr>
              <a:t>CERTIFICATION OVERVIEW: </a:t>
            </a:r>
            <a:br>
              <a:rPr lang="en-US" sz="2800" b="1" dirty="0">
                <a:solidFill>
                  <a:srgbClr val="2AA4B4"/>
                </a:solidFill>
              </a:rPr>
            </a:br>
            <a:r>
              <a:rPr lang="en-US" sz="2800" b="1" dirty="0">
                <a:solidFill>
                  <a:srgbClr val="2AA4B4"/>
                </a:solidFill>
              </a:rPr>
              <a:t>Aircraft and Systems to Hardware/Software</a:t>
            </a:r>
          </a:p>
        </p:txBody>
      </p:sp>
      <p:sp>
        <p:nvSpPr>
          <p:cNvPr id="8" name="Rectangle 7"/>
          <p:cNvSpPr/>
          <p:nvPr/>
        </p:nvSpPr>
        <p:spPr>
          <a:xfrm>
            <a:off x="266700" y="8553892"/>
            <a:ext cx="2926205" cy="1382837"/>
          </a:xfrm>
          <a:prstGeom prst="rect">
            <a:avLst/>
          </a:prstGeom>
          <a:solidFill>
            <a:schemeClr val="bg2"/>
          </a:solidFill>
          <a:ln w="76200">
            <a:solidFill>
              <a:srgbClr val="2AA4B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910" y="2790971"/>
            <a:ext cx="3112602" cy="6001643"/>
          </a:xfrm>
          <a:prstGeom prst="rect">
            <a:avLst/>
          </a:prstGeom>
          <a:noFill/>
        </p:spPr>
        <p:txBody>
          <a:bodyPr wrap="square" rtlCol="0">
            <a:spAutoFit/>
          </a:bodyPr>
          <a:lstStyle/>
          <a:p>
            <a:r>
              <a:rPr lang="en-US" sz="1600" b="1" i="1" u="sng" dirty="0">
                <a:solidFill>
                  <a:srgbClr val="0094C8"/>
                </a:solidFill>
              </a:rPr>
              <a:t>Explore the certification environment</a:t>
            </a:r>
            <a:r>
              <a:rPr lang="en-US" sz="1600" b="1" i="1" dirty="0">
                <a:solidFill>
                  <a:srgbClr val="0094C8"/>
                </a:solidFill>
              </a:rPr>
              <a:t> </a:t>
            </a:r>
            <a:r>
              <a:rPr lang="en-US" sz="1600" i="1" dirty="0">
                <a:solidFill>
                  <a:srgbClr val="0094C8"/>
                </a:solidFill>
              </a:rPr>
              <a:t>including the FAA, EASA, and other Regulatory Agencies </a:t>
            </a:r>
            <a:br>
              <a:rPr lang="en-US" sz="1600" i="1" dirty="0">
                <a:solidFill>
                  <a:srgbClr val="0094C8"/>
                </a:solidFill>
              </a:rPr>
            </a:br>
            <a:endParaRPr lang="en-US" sz="1600" b="1" i="1" u="sng" dirty="0">
              <a:solidFill>
                <a:srgbClr val="0094C8"/>
              </a:solidFill>
            </a:endParaRPr>
          </a:p>
          <a:p>
            <a:r>
              <a:rPr lang="en-US" sz="1600" b="1" i="1" u="sng" dirty="0">
                <a:solidFill>
                  <a:srgbClr val="0094C8"/>
                </a:solidFill>
              </a:rPr>
              <a:t>Explore the High-Level Regulation </a:t>
            </a:r>
            <a:r>
              <a:rPr lang="en-US" sz="1600" i="1" dirty="0">
                <a:solidFill>
                  <a:srgbClr val="0094C8"/>
                </a:solidFill>
              </a:rPr>
              <a:t>and how that drives certification and compliance top down</a:t>
            </a:r>
          </a:p>
          <a:p>
            <a:endParaRPr lang="en-US" sz="1600" i="1" dirty="0">
              <a:solidFill>
                <a:srgbClr val="0094C8"/>
              </a:solidFill>
            </a:endParaRPr>
          </a:p>
          <a:p>
            <a:r>
              <a:rPr lang="en-US" sz="1600" b="1" i="1" u="sng" dirty="0">
                <a:solidFill>
                  <a:srgbClr val="0094C8"/>
                </a:solidFill>
              </a:rPr>
              <a:t>Understand what is a Means of Compliance </a:t>
            </a:r>
            <a:r>
              <a:rPr lang="en-US" sz="1600" i="1" dirty="0">
                <a:solidFill>
                  <a:srgbClr val="0094C8"/>
                </a:solidFill>
              </a:rPr>
              <a:t>and how this relates to industry standards</a:t>
            </a:r>
          </a:p>
          <a:p>
            <a:endParaRPr lang="en-US" sz="1600" b="1" i="1" u="sng" dirty="0">
              <a:solidFill>
                <a:srgbClr val="0094C8"/>
              </a:solidFill>
            </a:endParaRPr>
          </a:p>
          <a:p>
            <a:r>
              <a:rPr lang="en-US" sz="1600" b="1" i="1" u="sng" dirty="0">
                <a:solidFill>
                  <a:srgbClr val="0094C8"/>
                </a:solidFill>
              </a:rPr>
              <a:t>Examine the policy and processes </a:t>
            </a:r>
            <a:r>
              <a:rPr lang="en-US" sz="1600" i="1" dirty="0">
                <a:solidFill>
                  <a:srgbClr val="0094C8"/>
                </a:solidFill>
              </a:rPr>
              <a:t>for aircraft and systems certification</a:t>
            </a:r>
          </a:p>
          <a:p>
            <a:endParaRPr lang="en-US" sz="1600" i="1" dirty="0">
              <a:solidFill>
                <a:srgbClr val="0094C8"/>
              </a:solidFill>
            </a:endParaRPr>
          </a:p>
          <a:p>
            <a:r>
              <a:rPr lang="en-US" sz="1600" b="1" i="1" u="sng" dirty="0">
                <a:solidFill>
                  <a:srgbClr val="0094C8"/>
                </a:solidFill>
              </a:rPr>
              <a:t>Understand safety assessment </a:t>
            </a:r>
            <a:r>
              <a:rPr lang="en-US" sz="1600" i="1" dirty="0">
                <a:solidFill>
                  <a:srgbClr val="0094C8"/>
                </a:solidFill>
              </a:rPr>
              <a:t>in the context of system development</a:t>
            </a:r>
          </a:p>
          <a:p>
            <a:endParaRPr lang="en-US" sz="1600" b="1" i="1" u="sng" dirty="0">
              <a:solidFill>
                <a:srgbClr val="0094C8"/>
              </a:solidFill>
            </a:endParaRPr>
          </a:p>
          <a:p>
            <a:r>
              <a:rPr lang="en-US" sz="1600" b="1" i="1" u="sng" dirty="0">
                <a:solidFill>
                  <a:srgbClr val="0094C8"/>
                </a:solidFill>
              </a:rPr>
              <a:t>See the connections</a:t>
            </a:r>
            <a:r>
              <a:rPr lang="en-US" sz="1600" i="1" dirty="0">
                <a:solidFill>
                  <a:srgbClr val="0094C8"/>
                </a:solidFill>
              </a:rPr>
              <a:t> from aircraft to item level policy</a:t>
            </a:r>
            <a:br>
              <a:rPr lang="en-US" sz="1600" b="1" i="1" u="sng" dirty="0">
                <a:solidFill>
                  <a:srgbClr val="0094C8"/>
                </a:solidFill>
              </a:rPr>
            </a:br>
            <a:endParaRPr lang="en-US" sz="1600" b="1" i="1" u="sng" dirty="0">
              <a:solidFill>
                <a:srgbClr val="0094C8"/>
              </a:solidFill>
            </a:endParaRPr>
          </a:p>
          <a:p>
            <a:endParaRPr lang="en-US" sz="1600" b="1" i="1" u="sng" dirty="0">
              <a:solidFill>
                <a:srgbClr val="0094C8"/>
              </a:solidFill>
            </a:endParaRPr>
          </a:p>
        </p:txBody>
      </p:sp>
      <p:sp>
        <p:nvSpPr>
          <p:cNvPr id="12" name="TextBox 11"/>
          <p:cNvSpPr txBox="1"/>
          <p:nvPr/>
        </p:nvSpPr>
        <p:spPr>
          <a:xfrm>
            <a:off x="3440422" y="2829071"/>
            <a:ext cx="4101978" cy="5262979"/>
          </a:xfrm>
          <a:prstGeom prst="rect">
            <a:avLst/>
          </a:prstGeom>
          <a:noFill/>
        </p:spPr>
        <p:txBody>
          <a:bodyPr wrap="square" rtlCol="0">
            <a:spAutoFit/>
          </a:bodyPr>
          <a:lstStyle/>
          <a:p>
            <a:r>
              <a:rPr lang="en-US" sz="1400" dirty="0">
                <a:solidFill>
                  <a:srgbClr val="002060"/>
                </a:solidFill>
              </a:rPr>
              <a:t>Since 2000, Tammy Reeve, President of Patmos Engineering Services, has been involved in compliance auditing for airborne software and electronic hardware that make up modern aircraft systems.  In 2008, the FAA awarded Patmos Engineering Services the contract for developing and delivering the “Complex Electronic Hardware” training course that was taught at the FAA Academy to DO-254 program auditors.  </a:t>
            </a:r>
          </a:p>
          <a:p>
            <a:endParaRPr lang="en-US" sz="1400" dirty="0">
              <a:solidFill>
                <a:srgbClr val="002060"/>
              </a:solidFill>
            </a:endParaRPr>
          </a:p>
          <a:p>
            <a:r>
              <a:rPr lang="en-US" sz="1400" dirty="0">
                <a:solidFill>
                  <a:srgbClr val="002060"/>
                </a:solidFill>
              </a:rPr>
              <a:t>From both her compliance auditing experience and FAA training experience, Tammy developed this course offering for systems developers and DO-178C/DO-254 applicants seeking a big picture understanding of aircraft certification and compliance. The feedback Tammy’s training courses has been overwhelmingly positive.</a:t>
            </a:r>
          </a:p>
          <a:p>
            <a:endParaRPr lang="en-US" sz="1400" dirty="0">
              <a:solidFill>
                <a:srgbClr val="002060"/>
              </a:solidFill>
            </a:endParaRPr>
          </a:p>
          <a:p>
            <a:r>
              <a:rPr lang="en-US" sz="1400" dirty="0">
                <a:solidFill>
                  <a:srgbClr val="002060"/>
                </a:solidFill>
              </a:rPr>
              <a:t>Patmos offers this and several other industry leading compliance training courses, which can be delivered on-site or on-line, and can be tailored to your specific needs. You can also pair these classes with any other Patmos offering (such as a process “Gap Analysis”) for a fully customized services package.</a:t>
            </a:r>
          </a:p>
        </p:txBody>
      </p:sp>
      <p:sp>
        <p:nvSpPr>
          <p:cNvPr id="13" name="Rectangle 12"/>
          <p:cNvSpPr/>
          <p:nvPr/>
        </p:nvSpPr>
        <p:spPr>
          <a:xfrm>
            <a:off x="321307" y="8718538"/>
            <a:ext cx="2926205" cy="1191095"/>
          </a:xfrm>
          <a:prstGeom prst="rect">
            <a:avLst/>
          </a:prstGeom>
        </p:spPr>
        <p:txBody>
          <a:bodyPr wrap="square">
            <a:spAutoFit/>
          </a:bodyPr>
          <a:lstStyle/>
          <a:p>
            <a:pPr>
              <a:lnSpc>
                <a:spcPct val="85000"/>
              </a:lnSpc>
              <a:spcBef>
                <a:spcPts val="2400"/>
              </a:spcBef>
            </a:pPr>
            <a:r>
              <a:rPr lang="en-US" sz="2800" kern="1400" cap="all" dirty="0">
                <a:solidFill>
                  <a:srgbClr val="00A59B"/>
                </a:solidFill>
                <a:effectLst/>
                <a:latin typeface="Impact" panose="020B0806030902050204" pitchFamily="34" charset="0"/>
                <a:ea typeface="SimHei" panose="02010609060101010101" pitchFamily="49" charset="-122"/>
                <a:cs typeface="Times New Roman" panose="02020603050405020304" pitchFamily="18" charset="0"/>
              </a:rPr>
              <a:t>Knowledge</a:t>
            </a:r>
          </a:p>
          <a:p>
            <a:pPr>
              <a:lnSpc>
                <a:spcPct val="85000"/>
              </a:lnSpc>
            </a:pPr>
            <a:r>
              <a:rPr lang="en-US" sz="2800" kern="1400" cap="all" dirty="0">
                <a:solidFill>
                  <a:srgbClr val="00B0F0"/>
                </a:solidFill>
                <a:effectLst/>
                <a:latin typeface="Impact" panose="020B0806030902050204" pitchFamily="34" charset="0"/>
                <a:ea typeface="SimHei" panose="02010609060101010101" pitchFamily="49" charset="-122"/>
                <a:cs typeface="Times New Roman" panose="02020603050405020304" pitchFamily="18" charset="0"/>
              </a:rPr>
              <a:t>           Integrity</a:t>
            </a:r>
            <a:br>
              <a:rPr lang="en-US" sz="2800" kern="1400" cap="all" dirty="0">
                <a:solidFill>
                  <a:srgbClr val="002B38"/>
                </a:solidFill>
                <a:effectLst/>
                <a:latin typeface="Impact" panose="020B0806030902050204" pitchFamily="34" charset="0"/>
                <a:ea typeface="SimHei" panose="02010609060101010101" pitchFamily="49" charset="-122"/>
                <a:cs typeface="Times New Roman" panose="02020603050405020304" pitchFamily="18" charset="0"/>
              </a:rPr>
            </a:br>
            <a:r>
              <a:rPr lang="en-US" sz="2800" kern="1400" cap="all" dirty="0">
                <a:solidFill>
                  <a:srgbClr val="27467D"/>
                </a:solidFill>
                <a:effectLst/>
                <a:latin typeface="Impact" panose="020B0806030902050204" pitchFamily="34" charset="0"/>
                <a:ea typeface="SimHei" panose="02010609060101010101" pitchFamily="49" charset="-122"/>
                <a:cs typeface="Times New Roman" panose="02020603050405020304" pitchFamily="18" charset="0"/>
              </a:rPr>
              <a:t>                   Efficiency</a:t>
            </a:r>
          </a:p>
        </p:txBody>
      </p:sp>
      <p:sp>
        <p:nvSpPr>
          <p:cNvPr id="18" name="TextBox 17"/>
          <p:cNvSpPr txBox="1"/>
          <p:nvPr/>
        </p:nvSpPr>
        <p:spPr>
          <a:xfrm rot="10800000" flipV="1">
            <a:off x="266700" y="1996576"/>
            <a:ext cx="7426035" cy="738664"/>
          </a:xfrm>
          <a:prstGeom prst="rect">
            <a:avLst/>
          </a:prstGeom>
          <a:noFill/>
        </p:spPr>
        <p:txBody>
          <a:bodyPr wrap="square" rtlCol="0">
            <a:spAutoFit/>
          </a:bodyPr>
          <a:lstStyle/>
          <a:p>
            <a:r>
              <a:rPr lang="en-US" sz="1400" dirty="0"/>
              <a:t>This half-day course is best suited for the hardware/software engineer or manager wanting to understand the greater scope of Aircraft/System level development and certification processes including their interfaces to the item level compliance processes. </a:t>
            </a:r>
          </a:p>
        </p:txBody>
      </p:sp>
      <p:pic>
        <p:nvPicPr>
          <p:cNvPr id="10" name="Picture 9">
            <a:extLst>
              <a:ext uri="{FF2B5EF4-FFF2-40B4-BE49-F238E27FC236}">
                <a16:creationId xmlns:a16="http://schemas.microsoft.com/office/drawing/2014/main" id="{C71E2135-B585-5350-0906-7682BEA0F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12" y="71617"/>
            <a:ext cx="2494270" cy="722862"/>
          </a:xfrm>
          <a:prstGeom prst="rect">
            <a:avLst/>
          </a:prstGeom>
        </p:spPr>
      </p:pic>
      <p:pic>
        <p:nvPicPr>
          <p:cNvPr id="11" name="Graphic 10">
            <a:extLst>
              <a:ext uri="{FF2B5EF4-FFF2-40B4-BE49-F238E27FC236}">
                <a16:creationId xmlns:a16="http://schemas.microsoft.com/office/drawing/2014/main" id="{580D191D-90BF-5BAC-73A1-7876F452D4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1673" y="37861"/>
            <a:ext cx="1853825" cy="627597"/>
          </a:xfrm>
          <a:prstGeom prst="rect">
            <a:avLst/>
          </a:prstGeom>
        </p:spPr>
      </p:pic>
    </p:spTree>
    <p:extLst>
      <p:ext uri="{BB962C8B-B14F-4D97-AF65-F5344CB8AC3E}">
        <p14:creationId xmlns:p14="http://schemas.microsoft.com/office/powerpoint/2010/main" val="51140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59049" y="2572065"/>
            <a:ext cx="5726242" cy="3717561"/>
            <a:chOff x="-7026353" y="2501694"/>
            <a:chExt cx="5726242" cy="371756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261" y="2501694"/>
              <a:ext cx="5645150" cy="3708400"/>
            </a:xfrm>
            <a:prstGeom prst="rect">
              <a:avLst/>
            </a:prstGeom>
          </p:spPr>
        </p:pic>
        <p:sp>
          <p:nvSpPr>
            <p:cNvPr id="3" name="Rectangle 2"/>
            <p:cNvSpPr/>
            <p:nvPr/>
          </p:nvSpPr>
          <p:spPr>
            <a:xfrm>
              <a:off x="-7026353" y="2501694"/>
              <a:ext cx="5726242" cy="3717561"/>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4001982" y="9099030"/>
            <a:ext cx="3770418" cy="95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92905" cy="794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134910" y="116791"/>
            <a:ext cx="2875083" cy="548667"/>
          </a:xfrm>
          <a:prstGeom prst="round2DiagRect">
            <a:avLst/>
          </a:prstGeom>
          <a:solidFill>
            <a:srgbClr val="274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TR-107</a:t>
            </a:r>
          </a:p>
        </p:txBody>
      </p:sp>
      <p:sp>
        <p:nvSpPr>
          <p:cNvPr id="7" name="TextBox 6"/>
          <p:cNvSpPr txBox="1"/>
          <p:nvPr/>
        </p:nvSpPr>
        <p:spPr>
          <a:xfrm>
            <a:off x="0" y="997612"/>
            <a:ext cx="7772400" cy="523220"/>
          </a:xfrm>
          <a:prstGeom prst="rect">
            <a:avLst/>
          </a:prstGeom>
          <a:noFill/>
        </p:spPr>
        <p:txBody>
          <a:bodyPr wrap="square" rtlCol="0">
            <a:spAutoFit/>
          </a:bodyPr>
          <a:lstStyle/>
          <a:p>
            <a:pPr algn="ctr"/>
            <a:r>
              <a:rPr lang="en-US" sz="2800" b="1" dirty="0">
                <a:solidFill>
                  <a:srgbClr val="2AA4B4"/>
                </a:solidFill>
              </a:rPr>
              <a:t>Certification Overview Training Outline</a:t>
            </a:r>
          </a:p>
        </p:txBody>
      </p:sp>
      <p:sp>
        <p:nvSpPr>
          <p:cNvPr id="9" name="TextBox 8"/>
          <p:cNvSpPr txBox="1"/>
          <p:nvPr/>
        </p:nvSpPr>
        <p:spPr>
          <a:xfrm>
            <a:off x="27314" y="1723965"/>
            <a:ext cx="3794856" cy="3539430"/>
          </a:xfrm>
          <a:prstGeom prst="rect">
            <a:avLst/>
          </a:prstGeom>
          <a:noFill/>
        </p:spPr>
        <p:txBody>
          <a:bodyPr wrap="square" rtlCol="0">
            <a:spAutoFit/>
          </a:bodyPr>
          <a:lstStyle/>
          <a:p>
            <a:pPr marL="342900" indent="-342900">
              <a:buFont typeface="+mj-lt"/>
              <a:buAutoNum type="arabicPeriod"/>
            </a:pPr>
            <a:r>
              <a:rPr lang="en-US" sz="1400" dirty="0">
                <a:solidFill>
                  <a:srgbClr val="002060"/>
                </a:solidFill>
              </a:rPr>
              <a:t>Civil Aircraft Certification and the FAA</a:t>
            </a:r>
          </a:p>
          <a:p>
            <a:pPr marL="800100" lvl="1" indent="-342900">
              <a:buFont typeface="Arial" panose="020B0604020202020204" pitchFamily="34" charset="0"/>
              <a:buChar char="•"/>
            </a:pPr>
            <a:r>
              <a:rPr lang="en-US" sz="1400" dirty="0">
                <a:solidFill>
                  <a:srgbClr val="002060"/>
                </a:solidFill>
              </a:rPr>
              <a:t>Certification Authorities </a:t>
            </a:r>
          </a:p>
          <a:p>
            <a:pPr marL="800100" lvl="1" indent="-342900">
              <a:buFont typeface="Arial" panose="020B0604020202020204" pitchFamily="34" charset="0"/>
              <a:buChar char="•"/>
            </a:pPr>
            <a:r>
              <a:rPr lang="en-US" sz="1400" dirty="0">
                <a:solidFill>
                  <a:srgbClr val="002060"/>
                </a:solidFill>
              </a:rPr>
              <a:t>FAA, EASA, etc.</a:t>
            </a:r>
          </a:p>
          <a:p>
            <a:pPr marL="800100" lvl="1" indent="-342900">
              <a:buFont typeface="Arial" panose="020B0604020202020204" pitchFamily="34" charset="0"/>
              <a:buChar char="•"/>
            </a:pPr>
            <a:r>
              <a:rPr lang="en-US" sz="1400" dirty="0">
                <a:solidFill>
                  <a:srgbClr val="002060"/>
                </a:solidFill>
              </a:rPr>
              <a:t>DOAs, ODAs, Designations and Approval</a:t>
            </a:r>
          </a:p>
          <a:p>
            <a:pPr marL="800100" lvl="1" indent="-342900">
              <a:buFont typeface="Arial" panose="020B0604020202020204" pitchFamily="34" charset="0"/>
              <a:buChar char="•"/>
            </a:pPr>
            <a:r>
              <a:rPr lang="en-US" sz="1400" dirty="0">
                <a:solidFill>
                  <a:srgbClr val="002060"/>
                </a:solidFill>
              </a:rPr>
              <a:t>CFR (and EASA Equivalent) Regulations</a:t>
            </a:r>
          </a:p>
          <a:p>
            <a:pPr marL="800100" lvl="1" indent="-342900">
              <a:buFont typeface="Arial" panose="020B0604020202020204" pitchFamily="34" charset="0"/>
              <a:buChar char="•"/>
            </a:pPr>
            <a:r>
              <a:rPr lang="en-US" sz="1400" dirty="0">
                <a:solidFill>
                  <a:srgbClr val="002060"/>
                </a:solidFill>
              </a:rPr>
              <a:t>Regulation and Policy</a:t>
            </a:r>
          </a:p>
          <a:p>
            <a:pPr marL="800100" lvl="1" indent="-342900">
              <a:buFont typeface="Arial" panose="020B0604020202020204" pitchFamily="34" charset="0"/>
              <a:buChar char="•"/>
            </a:pPr>
            <a:r>
              <a:rPr lang="en-US" sz="1400" dirty="0">
                <a:solidFill>
                  <a:srgbClr val="002060"/>
                </a:solidFill>
              </a:rPr>
              <a:t>Civil and Military Regulation</a:t>
            </a:r>
          </a:p>
          <a:p>
            <a:pPr marL="800100" lvl="1" indent="-342900">
              <a:buFont typeface="Arial" panose="020B0604020202020204" pitchFamily="34" charset="0"/>
              <a:buChar char="•"/>
            </a:pPr>
            <a:r>
              <a:rPr lang="en-US" sz="1400" dirty="0">
                <a:solidFill>
                  <a:srgbClr val="002060"/>
                </a:solidFill>
              </a:rPr>
              <a:t>Types of Approval Certificates</a:t>
            </a:r>
          </a:p>
          <a:p>
            <a:pPr marL="1257300" lvl="2" indent="-342900">
              <a:buFont typeface="Arial" panose="020B0604020202020204" pitchFamily="34" charset="0"/>
              <a:buChar char="•"/>
            </a:pPr>
            <a:r>
              <a:rPr lang="en-US" sz="1400" dirty="0">
                <a:solidFill>
                  <a:srgbClr val="002060"/>
                </a:solidFill>
              </a:rPr>
              <a:t>Type Certificate</a:t>
            </a:r>
          </a:p>
          <a:p>
            <a:pPr marL="1257300" lvl="2" indent="-342900">
              <a:buFont typeface="Arial" panose="020B0604020202020204" pitchFamily="34" charset="0"/>
              <a:buChar char="•"/>
            </a:pPr>
            <a:r>
              <a:rPr lang="en-US" sz="1400" dirty="0">
                <a:solidFill>
                  <a:srgbClr val="002060"/>
                </a:solidFill>
              </a:rPr>
              <a:t>Products and Parts Approval</a:t>
            </a:r>
          </a:p>
          <a:p>
            <a:pPr marL="1257300" lvl="2" indent="-342900">
              <a:buFont typeface="Arial" panose="020B0604020202020204" pitchFamily="34" charset="0"/>
              <a:buChar char="•"/>
            </a:pPr>
            <a:r>
              <a:rPr lang="en-US" sz="1400" dirty="0">
                <a:solidFill>
                  <a:srgbClr val="002060"/>
                </a:solidFill>
              </a:rPr>
              <a:t>Technical Standard Orders </a:t>
            </a:r>
          </a:p>
          <a:p>
            <a:pPr marL="1257300" lvl="2" indent="-342900">
              <a:buFont typeface="Arial" panose="020B0604020202020204" pitchFamily="34" charset="0"/>
              <a:buChar char="•"/>
            </a:pPr>
            <a:r>
              <a:rPr lang="en-US" sz="1400" dirty="0">
                <a:solidFill>
                  <a:srgbClr val="002060"/>
                </a:solidFill>
              </a:rPr>
              <a:t>Part Manufacturer Approval</a:t>
            </a:r>
          </a:p>
          <a:p>
            <a:pPr marL="1257300" lvl="2" indent="-342900">
              <a:buFont typeface="Arial" panose="020B0604020202020204" pitchFamily="34" charset="0"/>
              <a:buChar char="•"/>
            </a:pPr>
            <a:r>
              <a:rPr lang="en-US" sz="1400" dirty="0">
                <a:solidFill>
                  <a:srgbClr val="002060"/>
                </a:solidFill>
              </a:rPr>
              <a:t>Supplemental Type Certificates</a:t>
            </a:r>
          </a:p>
          <a:p>
            <a:pPr marL="1257300" lvl="2" indent="-342900">
              <a:buFont typeface="Arial" panose="020B0604020202020204" pitchFamily="34" charset="0"/>
              <a:buChar char="•"/>
            </a:pPr>
            <a:r>
              <a:rPr lang="en-US" sz="1400" dirty="0">
                <a:solidFill>
                  <a:srgbClr val="002060"/>
                </a:solidFill>
              </a:rPr>
              <a:t>Production Certificate</a:t>
            </a:r>
            <a:br>
              <a:rPr lang="en-US" sz="1400" dirty="0">
                <a:solidFill>
                  <a:srgbClr val="002060"/>
                </a:solidFill>
              </a:rPr>
            </a:br>
            <a:endParaRPr lang="en-US" sz="1400" dirty="0">
              <a:solidFill>
                <a:srgbClr val="002060"/>
              </a:solidFill>
            </a:endParaRPr>
          </a:p>
        </p:txBody>
      </p:sp>
      <p:sp>
        <p:nvSpPr>
          <p:cNvPr id="11" name="Round Diagonal Corner Rectangle 10"/>
          <p:cNvSpPr/>
          <p:nvPr/>
        </p:nvSpPr>
        <p:spPr>
          <a:xfrm>
            <a:off x="4125911" y="9229022"/>
            <a:ext cx="3540762" cy="707708"/>
          </a:xfrm>
          <a:prstGeom prst="round2DiagRect">
            <a:avLst/>
          </a:prstGeom>
          <a:solidFill>
            <a:srgbClr val="274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cap="all" dirty="0"/>
              <a:t>Patmos engineering services, Inc.</a:t>
            </a:r>
          </a:p>
          <a:p>
            <a:pPr algn="r"/>
            <a:r>
              <a:rPr lang="en-US" sz="1000" dirty="0"/>
              <a:t>25327 SE </a:t>
            </a:r>
            <a:r>
              <a:rPr lang="en-US" sz="1000" dirty="0" err="1"/>
              <a:t>Mirrormont</a:t>
            </a:r>
            <a:r>
              <a:rPr lang="en-US" sz="1000" dirty="0"/>
              <a:t> Blvd., Issaquah, WA 98027</a:t>
            </a:r>
            <a:br>
              <a:rPr lang="en-US" sz="1000" dirty="0"/>
            </a:br>
            <a:r>
              <a:rPr lang="en-US" sz="1000" dirty="0">
                <a:solidFill>
                  <a:schemeClr val="bg1"/>
                </a:solidFill>
              </a:rPr>
              <a:t>Phone/fax: (425) 427-1956</a:t>
            </a:r>
          </a:p>
          <a:p>
            <a:r>
              <a:rPr lang="en-US" sz="1200" u="sng" dirty="0">
                <a:solidFill>
                  <a:schemeClr val="bg1"/>
                </a:solidFill>
              </a:rPr>
              <a:t>www.Patmos-Eng.com</a:t>
            </a:r>
            <a:r>
              <a:rPr lang="en-US" sz="1200" dirty="0">
                <a:solidFill>
                  <a:schemeClr val="bg1"/>
                </a:solidFill>
              </a:rPr>
              <a:t> </a:t>
            </a:r>
          </a:p>
        </p:txBody>
      </p:sp>
      <p:sp>
        <p:nvSpPr>
          <p:cNvPr id="14" name="TextBox 13"/>
          <p:cNvSpPr txBox="1"/>
          <p:nvPr/>
        </p:nvSpPr>
        <p:spPr>
          <a:xfrm>
            <a:off x="4096465" y="8553893"/>
            <a:ext cx="3570208" cy="646331"/>
          </a:xfrm>
          <a:prstGeom prst="rect">
            <a:avLst/>
          </a:prstGeom>
          <a:noFill/>
        </p:spPr>
        <p:txBody>
          <a:bodyPr wrap="none" rtlCol="0">
            <a:spAutoFit/>
          </a:bodyPr>
          <a:lstStyle/>
          <a:p>
            <a:r>
              <a:rPr lang="en-US" b="1" kern="0" dirty="0">
                <a:solidFill>
                  <a:srgbClr val="002B38"/>
                </a:solidFill>
                <a:effectLst/>
                <a:latin typeface="Arial" panose="020B0604020202020204" pitchFamily="34" charset="0"/>
                <a:cs typeface="Times New Roman" panose="02020603050405020304" pitchFamily="18" charset="0"/>
              </a:rPr>
              <a:t>No Better Choice than Patmos.</a:t>
            </a:r>
          </a:p>
          <a:p>
            <a:endParaRPr lang="en-US" dirty="0"/>
          </a:p>
        </p:txBody>
      </p:sp>
      <p:sp>
        <p:nvSpPr>
          <p:cNvPr id="21" name="TextBox 20"/>
          <p:cNvSpPr txBox="1"/>
          <p:nvPr/>
        </p:nvSpPr>
        <p:spPr>
          <a:xfrm>
            <a:off x="4050369" y="1770705"/>
            <a:ext cx="3446867" cy="2677656"/>
          </a:xfrm>
          <a:prstGeom prst="rect">
            <a:avLst/>
          </a:prstGeom>
          <a:noFill/>
        </p:spPr>
        <p:txBody>
          <a:bodyPr wrap="square" rtlCol="0">
            <a:spAutoFit/>
          </a:bodyPr>
          <a:lstStyle/>
          <a:p>
            <a:pPr marL="342900" indent="-342900">
              <a:buFont typeface="+mj-lt"/>
              <a:buAutoNum type="arabicPeriod" startAt="2"/>
            </a:pPr>
            <a:r>
              <a:rPr lang="en-US" sz="1400" dirty="0">
                <a:solidFill>
                  <a:srgbClr val="002060"/>
                </a:solidFill>
              </a:rPr>
              <a:t>Means of Compliance and Overview of the FAA Regulation</a:t>
            </a:r>
          </a:p>
          <a:p>
            <a:pPr marL="800100" lvl="1" indent="-342900">
              <a:buFont typeface="Arial" panose="020B0604020202020204" pitchFamily="34" charset="0"/>
              <a:buChar char="•"/>
            </a:pPr>
            <a:r>
              <a:rPr lang="en-US" sz="1400" dirty="0">
                <a:solidFill>
                  <a:srgbClr val="002060"/>
                </a:solidFill>
              </a:rPr>
              <a:t>Potential Means of Compliances</a:t>
            </a:r>
          </a:p>
          <a:p>
            <a:pPr marL="800100" lvl="1" indent="-342900">
              <a:buFont typeface="Arial" panose="020B0604020202020204" pitchFamily="34" charset="0"/>
              <a:buChar char="•"/>
            </a:pPr>
            <a:r>
              <a:rPr lang="en-US" sz="1400" dirty="0">
                <a:solidFill>
                  <a:srgbClr val="002060"/>
                </a:solidFill>
              </a:rPr>
              <a:t>Industry Standards as MOC</a:t>
            </a:r>
          </a:p>
          <a:p>
            <a:pPr marL="800100" lvl="1" indent="-342900">
              <a:buFont typeface="Arial" panose="020B0604020202020204" pitchFamily="34" charset="0"/>
              <a:buChar char="•"/>
            </a:pPr>
            <a:r>
              <a:rPr lang="en-US" sz="1400" dirty="0">
                <a:solidFill>
                  <a:srgbClr val="002060"/>
                </a:solidFill>
              </a:rPr>
              <a:t>DO-178C</a:t>
            </a:r>
          </a:p>
          <a:p>
            <a:pPr marL="800100" lvl="1" indent="-342900">
              <a:buFont typeface="Arial" panose="020B0604020202020204" pitchFamily="34" charset="0"/>
              <a:buChar char="•"/>
            </a:pPr>
            <a:r>
              <a:rPr lang="en-US" sz="1400" dirty="0">
                <a:solidFill>
                  <a:srgbClr val="002060"/>
                </a:solidFill>
              </a:rPr>
              <a:t>DO-254</a:t>
            </a:r>
          </a:p>
          <a:p>
            <a:pPr marL="800100" lvl="1" indent="-342900">
              <a:buFont typeface="Arial" panose="020B0604020202020204" pitchFamily="34" charset="0"/>
              <a:buChar char="•"/>
            </a:pPr>
            <a:r>
              <a:rPr lang="en-US" sz="1400" dirty="0">
                <a:solidFill>
                  <a:srgbClr val="002060"/>
                </a:solidFill>
              </a:rPr>
              <a:t>Other SW/HW Certification Related Documents</a:t>
            </a:r>
          </a:p>
          <a:p>
            <a:pPr marL="800100" lvl="1" indent="-342900">
              <a:buFont typeface="Arial" panose="020B0604020202020204" pitchFamily="34" charset="0"/>
              <a:buChar char="•"/>
            </a:pPr>
            <a:r>
              <a:rPr lang="en-US" sz="1400" dirty="0">
                <a:solidFill>
                  <a:srgbClr val="002060"/>
                </a:solidFill>
              </a:rPr>
              <a:t>DO-160G</a:t>
            </a:r>
          </a:p>
          <a:p>
            <a:pPr marL="800100" lvl="1" indent="-342900">
              <a:buFont typeface="Arial" panose="020B0604020202020204" pitchFamily="34" charset="0"/>
              <a:buChar char="•"/>
            </a:pPr>
            <a:r>
              <a:rPr lang="en-US" sz="1400" dirty="0">
                <a:solidFill>
                  <a:srgbClr val="002060"/>
                </a:solidFill>
              </a:rPr>
              <a:t>ARP 4754B</a:t>
            </a:r>
          </a:p>
          <a:p>
            <a:pPr marL="342900" indent="-342900">
              <a:buFont typeface="+mj-lt"/>
              <a:buAutoNum type="arabicPeriod" startAt="3"/>
            </a:pPr>
            <a:r>
              <a:rPr lang="en-US" sz="1400" dirty="0">
                <a:solidFill>
                  <a:srgbClr val="002060"/>
                </a:solidFill>
              </a:rPr>
              <a:t>Design Assurance Level, FDALs and IDALs</a:t>
            </a:r>
          </a:p>
        </p:txBody>
      </p:sp>
      <p:sp>
        <p:nvSpPr>
          <p:cNvPr id="17" name="Rectangle 16">
            <a:extLst>
              <a:ext uri="{FF2B5EF4-FFF2-40B4-BE49-F238E27FC236}">
                <a16:creationId xmlns:a16="http://schemas.microsoft.com/office/drawing/2014/main" id="{B4DFA016-9249-4048-B203-6BB8A2C2CF0F}"/>
              </a:ext>
            </a:extLst>
          </p:cNvPr>
          <p:cNvSpPr/>
          <p:nvPr/>
        </p:nvSpPr>
        <p:spPr>
          <a:xfrm>
            <a:off x="4001982" y="9099030"/>
            <a:ext cx="3770418" cy="95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0">
            <a:extLst>
              <a:ext uri="{FF2B5EF4-FFF2-40B4-BE49-F238E27FC236}">
                <a16:creationId xmlns:a16="http://schemas.microsoft.com/office/drawing/2014/main" id="{7A435356-E329-467B-B44F-25E0391E08B7}"/>
              </a:ext>
            </a:extLst>
          </p:cNvPr>
          <p:cNvSpPr/>
          <p:nvPr/>
        </p:nvSpPr>
        <p:spPr>
          <a:xfrm>
            <a:off x="4125911" y="9169400"/>
            <a:ext cx="3540762" cy="838200"/>
          </a:xfrm>
          <a:prstGeom prst="round2DiagRect">
            <a:avLst/>
          </a:prstGeom>
          <a:solidFill>
            <a:srgbClr val="274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cap="all" dirty="0"/>
              <a:t>Patmos engineering services, Inc.</a:t>
            </a:r>
          </a:p>
          <a:p>
            <a:pPr algn="r"/>
            <a:r>
              <a:rPr lang="en-US" sz="1000" dirty="0"/>
              <a:t>13021 Point Richmond Beach Rd NW</a:t>
            </a:r>
          </a:p>
          <a:p>
            <a:pPr algn="r"/>
            <a:r>
              <a:rPr lang="en-US" sz="1000"/>
              <a:t>Gig Harbor, WA 98335</a:t>
            </a:r>
            <a:br>
              <a:rPr lang="en-US" sz="1000" dirty="0"/>
            </a:br>
            <a:r>
              <a:rPr lang="en-US" sz="1000" dirty="0">
                <a:solidFill>
                  <a:schemeClr val="bg1"/>
                </a:solidFill>
              </a:rPr>
              <a:t>Phone/fax: (425) 427-1956</a:t>
            </a:r>
          </a:p>
          <a:p>
            <a:r>
              <a:rPr lang="en-US" sz="1200" u="sng" dirty="0">
                <a:solidFill>
                  <a:srgbClr val="69D8FF"/>
                </a:solidFill>
              </a:rPr>
              <a:t>www.Patmos-Eng.com</a:t>
            </a:r>
            <a:r>
              <a:rPr lang="en-US" sz="1200" dirty="0">
                <a:solidFill>
                  <a:srgbClr val="69D8FF"/>
                </a:solidFill>
              </a:rPr>
              <a:t> </a:t>
            </a:r>
          </a:p>
        </p:txBody>
      </p:sp>
      <p:pic>
        <p:nvPicPr>
          <p:cNvPr id="8" name="Picture 7">
            <a:extLst>
              <a:ext uri="{FF2B5EF4-FFF2-40B4-BE49-F238E27FC236}">
                <a16:creationId xmlns:a16="http://schemas.microsoft.com/office/drawing/2014/main" id="{83898F9B-8370-8D36-3E3E-D402DD524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12" y="71617"/>
            <a:ext cx="2494270" cy="722862"/>
          </a:xfrm>
          <a:prstGeom prst="rect">
            <a:avLst/>
          </a:prstGeom>
        </p:spPr>
      </p:pic>
      <p:pic>
        <p:nvPicPr>
          <p:cNvPr id="10" name="Graphic 9">
            <a:extLst>
              <a:ext uri="{FF2B5EF4-FFF2-40B4-BE49-F238E27FC236}">
                <a16:creationId xmlns:a16="http://schemas.microsoft.com/office/drawing/2014/main" id="{8AB2954B-82CC-3CD1-75D8-9DAA8D02A2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1673" y="37861"/>
            <a:ext cx="1853825" cy="627597"/>
          </a:xfrm>
          <a:prstGeom prst="rect">
            <a:avLst/>
          </a:prstGeom>
        </p:spPr>
      </p:pic>
    </p:spTree>
    <p:extLst>
      <p:ext uri="{BB962C8B-B14F-4D97-AF65-F5344CB8AC3E}">
        <p14:creationId xmlns:p14="http://schemas.microsoft.com/office/powerpoint/2010/main" val="214963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459</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Impact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 4754A and Certification Overview</dc:title>
  <dc:creator>Michelle Lange</dc:creator>
  <cp:keywords>ARP 4754A, ARP4754, Aircraft Systems, System Compliance, System Safety, Avionics, Certification, Training</cp:keywords>
  <cp:lastModifiedBy>Michelle Lange</cp:lastModifiedBy>
  <cp:revision>37</cp:revision>
  <cp:lastPrinted>2014-10-27T15:52:32Z</cp:lastPrinted>
  <dcterms:created xsi:type="dcterms:W3CDTF">2014-10-10T17:22:40Z</dcterms:created>
  <dcterms:modified xsi:type="dcterms:W3CDTF">2025-09-10T17:49:28Z</dcterms:modified>
</cp:coreProperties>
</file>